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9" r:id="rId3"/>
    <p:sldId id="260" r:id="rId4"/>
    <p:sldId id="261" r:id="rId5"/>
    <p:sldId id="262" r:id="rId6"/>
    <p:sldId id="263" r:id="rId7"/>
    <p:sldId id="264" r:id="rId8"/>
    <p:sldId id="265" r:id="rId9"/>
    <p:sldId id="266"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3D184-AC18-4A35-AC39-6522C7AA13F5}" type="datetimeFigureOut">
              <a:rPr lang="en-US" smtClean="0"/>
              <a:pPr/>
              <a:t>8/17/2024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5931AB-C77F-4069-A8BF-7F42CFBA5B6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C4FEFE-1C47-4BC2-B518-540FFB5AA067}"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5931AB-C77F-4069-A8BF-7F42CFBA5B68}"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5931AB-C77F-4069-A8BF-7F42CFBA5B68}"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6EBCA-7AF2-4C48-B416-6920DBFB5A95}"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6EBCA-7AF2-4C48-B416-6920DBFB5A95}"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6EBCA-7AF2-4C48-B416-6920DBFB5A95}"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6EBCA-7AF2-4C48-B416-6920DBFB5A95}"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56EBCA-7AF2-4C48-B416-6920DBFB5A95}"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56EBCA-7AF2-4C48-B416-6920DBFB5A95}"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56EBCA-7AF2-4C48-B416-6920DBFB5A95}"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6EBCA-7AF2-4C48-B416-6920DBFB5A95}"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6EBCA-7AF2-4C48-B416-6920DBFB5A95}"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56EBCA-7AF2-4C48-B416-6920DBFB5A95}"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56EBCA-7AF2-4C48-B416-6920DBFB5A95}"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2042F-3E15-4680-95A2-AD9AED4AA1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6EBCA-7AF2-4C48-B416-6920DBFB5A95}"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2042F-3E15-4680-95A2-AD9AED4AA1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DAY\Samson Solar\Profile\Profile Final\JPGs\Profile.jpg"/>
          <p:cNvPicPr>
            <a:picLocks noChangeAspect="1" noChangeArrowheads="1"/>
          </p:cNvPicPr>
          <p:nvPr/>
        </p:nvPicPr>
        <p:blipFill>
          <a:blip r:embed="rId3"/>
          <a:srcRect/>
          <a:stretch>
            <a:fillRect/>
          </a:stretch>
        </p:blipFill>
        <p:spPr bwMode="auto">
          <a:xfrm>
            <a:off x="2" y="-24"/>
            <a:ext cx="9143999" cy="6465290"/>
          </a:xfrm>
          <a:prstGeom prst="rect">
            <a:avLst/>
          </a:prstGeom>
          <a:noFill/>
        </p:spPr>
      </p:pic>
      <p:pic>
        <p:nvPicPr>
          <p:cNvPr id="2" name="Picture 2" descr="C:\Users\Samson\Desktop\jpg (9).jpg"/>
          <p:cNvPicPr>
            <a:picLocks noChangeAspect="1" noChangeArrowheads="1"/>
          </p:cNvPicPr>
          <p:nvPr/>
        </p:nvPicPr>
        <p:blipFill>
          <a:blip r:embed="rId4"/>
          <a:srcRect/>
          <a:stretch>
            <a:fillRect/>
          </a:stretch>
        </p:blipFill>
        <p:spPr bwMode="auto">
          <a:xfrm>
            <a:off x="642912" y="642919"/>
            <a:ext cx="4064001" cy="2593521"/>
          </a:xfrm>
          <a:prstGeom prst="round2DiagRect">
            <a:avLst>
              <a:gd name="adj1" fmla="val 16667"/>
              <a:gd name="adj2" fmla="val 5509"/>
            </a:avLst>
          </a:prstGeom>
          <a:ln w="88900" cap="sq">
            <a:solidFill>
              <a:srgbClr val="FFFFFF"/>
            </a:solidFill>
            <a:miter lim="800000"/>
          </a:ln>
          <a:effectLst>
            <a:outerShdw blurRad="254000" algn="tl" rotWithShape="0">
              <a:srgbClr val="000000">
                <a:alpha val="43000"/>
              </a:srgbClr>
            </a:outerShdw>
          </a:effectLst>
        </p:spPr>
      </p:pic>
      <p:sp>
        <p:nvSpPr>
          <p:cNvPr id="19458"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9457" name="Picture 1" descr="letter head (2)"/>
          <p:cNvPicPr>
            <a:picLocks noChangeAspect="1" noChangeArrowheads="1"/>
          </p:cNvPicPr>
          <p:nvPr/>
        </p:nvPicPr>
        <p:blipFill>
          <a:blip r:embed="rId5" cstate="print"/>
          <a:srcRect/>
          <a:stretch>
            <a:fillRect/>
          </a:stretch>
        </p:blipFill>
        <p:spPr bwMode="auto">
          <a:xfrm>
            <a:off x="0" y="5929330"/>
            <a:ext cx="9144000" cy="928670"/>
          </a:xfrm>
          <a:prstGeom prst="rect">
            <a:avLst/>
          </a:prstGeom>
          <a:noFill/>
        </p:spPr>
      </p:pic>
    </p:spTree>
  </p:cSld>
  <p:clrMapOvr>
    <a:masterClrMapping/>
  </p:clrMapOvr>
  <p:transition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298" y="357166"/>
            <a:ext cx="4900618" cy="1143000"/>
          </a:xfrm>
        </p:spPr>
        <p:txBody>
          <a:bodyPr/>
          <a:lstStyle/>
          <a:p>
            <a:r>
              <a:rPr lang="en-US" b="1" u="sng" dirty="0" smtClean="0">
                <a:solidFill>
                  <a:schemeClr val="tx2">
                    <a:lumMod val="75000"/>
                  </a:schemeClr>
                </a:solidFill>
              </a:rPr>
              <a:t>Contact us </a:t>
            </a:r>
            <a:endParaRPr lang="en-US" b="1" u="sng" dirty="0">
              <a:solidFill>
                <a:schemeClr val="tx2">
                  <a:lumMod val="75000"/>
                </a:schemeClr>
              </a:solidFill>
            </a:endParaRPr>
          </a:p>
        </p:txBody>
      </p:sp>
      <p:pic>
        <p:nvPicPr>
          <p:cNvPr id="4" name="Picture 2" descr="C:\Users\Samson\Desktop\jpg (9).jpg"/>
          <p:cNvPicPr>
            <a:picLocks noChangeAspect="1" noChangeArrowheads="1"/>
          </p:cNvPicPr>
          <p:nvPr/>
        </p:nvPicPr>
        <p:blipFill>
          <a:blip r:embed="rId2"/>
          <a:srcRect/>
          <a:stretch>
            <a:fillRect/>
          </a:stretch>
        </p:blipFill>
        <p:spPr bwMode="auto">
          <a:xfrm>
            <a:off x="214282" y="214290"/>
            <a:ext cx="1726382" cy="1101724"/>
          </a:xfrm>
          <a:prstGeom prst="rect">
            <a:avLst/>
          </a:prstGeom>
          <a:noFill/>
        </p:spPr>
      </p:pic>
      <p:pic>
        <p:nvPicPr>
          <p:cNvPr id="5" name="Picture 1" descr="letter head (2)"/>
          <p:cNvPicPr>
            <a:picLocks noChangeAspect="1" noChangeArrowheads="1"/>
          </p:cNvPicPr>
          <p:nvPr/>
        </p:nvPicPr>
        <p:blipFill>
          <a:blip r:embed="rId3" cstate="print"/>
          <a:srcRect/>
          <a:stretch>
            <a:fillRect/>
          </a:stretch>
        </p:blipFill>
        <p:spPr bwMode="auto">
          <a:xfrm>
            <a:off x="0" y="5786454"/>
            <a:ext cx="9144000" cy="928670"/>
          </a:xfrm>
          <a:prstGeom prst="rect">
            <a:avLst/>
          </a:prstGeom>
          <a:noFill/>
        </p:spPr>
      </p:pic>
      <p:pic>
        <p:nvPicPr>
          <p:cNvPr id="25602" name="Picture 2" descr="C:\Users\Samson\Downloads\Screenshot_2024_0808_203122.jpg"/>
          <p:cNvPicPr>
            <a:picLocks noGrp="1" noChangeAspect="1" noChangeArrowheads="1"/>
          </p:cNvPicPr>
          <p:nvPr>
            <p:ph idx="1"/>
          </p:nvPr>
        </p:nvPicPr>
        <p:blipFill>
          <a:blip r:embed="rId4" cstate="print"/>
          <a:srcRect/>
          <a:stretch>
            <a:fillRect/>
          </a:stretch>
        </p:blipFill>
        <p:spPr bwMode="auto">
          <a:xfrm>
            <a:off x="5000628" y="1928802"/>
            <a:ext cx="2071702" cy="2959574"/>
          </a:xfrm>
          <a:prstGeom prst="rect">
            <a:avLst/>
          </a:prstGeom>
          <a:noFill/>
        </p:spPr>
      </p:pic>
      <p:pic>
        <p:nvPicPr>
          <p:cNvPr id="25603" name="Picture 3" descr="C:\Users\Samson\Downloads\qrcode_www.google.com (1).png"/>
          <p:cNvPicPr>
            <a:picLocks noChangeAspect="1" noChangeArrowheads="1"/>
          </p:cNvPicPr>
          <p:nvPr/>
        </p:nvPicPr>
        <p:blipFill>
          <a:blip r:embed="rId5"/>
          <a:srcRect/>
          <a:stretch>
            <a:fillRect/>
          </a:stretch>
        </p:blipFill>
        <p:spPr bwMode="auto">
          <a:xfrm>
            <a:off x="1952639" y="1857364"/>
            <a:ext cx="2762237" cy="3143272"/>
          </a:xfrm>
          <a:prstGeom prst="rect">
            <a:avLst/>
          </a:prstGeom>
          <a:noFill/>
        </p:spPr>
      </p:pic>
      <p:sp>
        <p:nvSpPr>
          <p:cNvPr id="8" name="Rectangle 7"/>
          <p:cNvSpPr/>
          <p:nvPr/>
        </p:nvSpPr>
        <p:spPr>
          <a:xfrm>
            <a:off x="2272572" y="1357298"/>
            <a:ext cx="2156552" cy="584775"/>
          </a:xfrm>
          <a:prstGeom prst="rect">
            <a:avLst/>
          </a:prstGeom>
        </p:spPr>
        <p:txBody>
          <a:bodyPr wrap="none">
            <a:spAutoFit/>
          </a:bodyPr>
          <a:lstStyle/>
          <a:p>
            <a:r>
              <a:rPr lang="en-US" sz="3200" b="1" dirty="0" smtClean="0"/>
              <a:t> </a:t>
            </a:r>
            <a:r>
              <a:rPr lang="en-US" sz="3200" b="1" dirty="0" smtClean="0">
                <a:solidFill>
                  <a:schemeClr val="accent6">
                    <a:lumMod val="75000"/>
                  </a:schemeClr>
                </a:solidFill>
              </a:rPr>
              <a:t>Contact us </a:t>
            </a:r>
            <a:endParaRPr lang="en-US" sz="3200" b="1" dirty="0">
              <a:solidFill>
                <a:schemeClr val="accent6">
                  <a:lumMod val="75000"/>
                </a:schemeClr>
              </a:solidFill>
            </a:endParaRPr>
          </a:p>
        </p:txBody>
      </p:sp>
      <p:sp>
        <p:nvSpPr>
          <p:cNvPr id="9" name="Rectangle 8"/>
          <p:cNvSpPr/>
          <p:nvPr/>
        </p:nvSpPr>
        <p:spPr>
          <a:xfrm>
            <a:off x="4786314" y="1357298"/>
            <a:ext cx="2357454" cy="584775"/>
          </a:xfrm>
          <a:prstGeom prst="rect">
            <a:avLst/>
          </a:prstGeom>
        </p:spPr>
        <p:txBody>
          <a:bodyPr wrap="square">
            <a:spAutoFit/>
          </a:bodyPr>
          <a:lstStyle/>
          <a:p>
            <a:pPr algn="ctr"/>
            <a:r>
              <a:rPr lang="en-US" sz="3200" b="1" dirty="0" smtClean="0"/>
              <a:t>   </a:t>
            </a:r>
            <a:r>
              <a:rPr lang="en-US" sz="3200" b="1" dirty="0" smtClean="0">
                <a:solidFill>
                  <a:schemeClr val="accent6">
                    <a:lumMod val="75000"/>
                  </a:schemeClr>
                </a:solidFill>
              </a:rPr>
              <a:t>Review Us</a:t>
            </a:r>
            <a:r>
              <a:rPr lang="en-US" sz="3200" b="1" dirty="0" smtClean="0"/>
              <a:t> </a:t>
            </a:r>
            <a:endParaRPr lang="en-US" sz="3200" b="1" dirty="0"/>
          </a:p>
        </p:txBody>
      </p:sp>
      <p:sp>
        <p:nvSpPr>
          <p:cNvPr id="10" name="Rectangle 9"/>
          <p:cNvSpPr/>
          <p:nvPr/>
        </p:nvSpPr>
        <p:spPr>
          <a:xfrm>
            <a:off x="2786050" y="4857760"/>
            <a:ext cx="3429024" cy="830997"/>
          </a:xfrm>
          <a:prstGeom prst="rect">
            <a:avLst/>
          </a:prstGeom>
        </p:spPr>
        <p:txBody>
          <a:bodyPr wrap="square">
            <a:spAutoFit/>
          </a:bodyPr>
          <a:lstStyle/>
          <a:p>
            <a:pPr algn="ctr"/>
            <a:r>
              <a:rPr lang="en-US" sz="4000" b="1" dirty="0" smtClean="0"/>
              <a:t>  </a:t>
            </a:r>
            <a:r>
              <a:rPr lang="en-US" sz="4800" b="1" dirty="0" smtClean="0">
                <a:solidFill>
                  <a:schemeClr val="tx2">
                    <a:lumMod val="50000"/>
                  </a:schemeClr>
                </a:solidFill>
              </a:rPr>
              <a:t>Thank You</a:t>
            </a:r>
            <a:endParaRPr lang="en-US" sz="40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dirty="0"/>
          </a:p>
        </p:txBody>
      </p:sp>
      <p:pic>
        <p:nvPicPr>
          <p:cNvPr id="2050" name="Picture 2" descr="D:\UDAY\Samson Solar\Profile\Profile Final\JPGs\Profile2.jpg"/>
          <p:cNvPicPr>
            <a:picLocks noChangeAspect="1" noChangeArrowheads="1"/>
          </p:cNvPicPr>
          <p:nvPr/>
        </p:nvPicPr>
        <p:blipFill>
          <a:blip r:embed="rId2"/>
          <a:srcRect/>
          <a:stretch>
            <a:fillRect/>
          </a:stretch>
        </p:blipFill>
        <p:spPr bwMode="auto">
          <a:xfrm>
            <a:off x="0" y="1"/>
            <a:ext cx="9144000" cy="6465289"/>
          </a:xfrm>
          <a:prstGeom prst="rect">
            <a:avLst/>
          </a:prstGeom>
          <a:noFill/>
        </p:spPr>
      </p:pic>
      <p:pic>
        <p:nvPicPr>
          <p:cNvPr id="5" name="Picture 2" descr="C:\Users\Samson\Desktop\jpg (9).jpg"/>
          <p:cNvPicPr>
            <a:picLocks noChangeAspect="1" noChangeArrowheads="1"/>
          </p:cNvPicPr>
          <p:nvPr/>
        </p:nvPicPr>
        <p:blipFill>
          <a:blip r:embed="rId3"/>
          <a:srcRect/>
          <a:stretch>
            <a:fillRect/>
          </a:stretch>
        </p:blipFill>
        <p:spPr bwMode="auto">
          <a:xfrm>
            <a:off x="285720" y="4500571"/>
            <a:ext cx="2286016" cy="14588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2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1643050"/>
            <a:ext cx="5729270" cy="714372"/>
          </a:xfrm>
        </p:spPr>
        <p:txBody>
          <a:bodyPr>
            <a:normAutofit fontScale="90000"/>
          </a:bodyPr>
          <a:lstStyle/>
          <a:p>
            <a:r>
              <a:rPr lang="en-US" b="1" dirty="0" smtClean="0">
                <a:solidFill>
                  <a:schemeClr val="tx2">
                    <a:lumMod val="75000"/>
                  </a:schemeClr>
                </a:solidFill>
                <a:latin typeface="Adobe Gothic Std B" pitchFamily="34" charset="-128"/>
                <a:ea typeface="Adobe Gothic Std B" pitchFamily="34" charset="-128"/>
              </a:rPr>
              <a:t/>
            </a:r>
            <a:br>
              <a:rPr lang="en-US" b="1" dirty="0" smtClean="0">
                <a:solidFill>
                  <a:schemeClr val="tx2">
                    <a:lumMod val="75000"/>
                  </a:schemeClr>
                </a:solidFill>
                <a:latin typeface="Adobe Gothic Std B" pitchFamily="34" charset="-128"/>
                <a:ea typeface="Adobe Gothic Std B" pitchFamily="34" charset="-128"/>
              </a:rPr>
            </a:br>
            <a:r>
              <a:rPr lang="en-US" b="1" dirty="0" smtClean="0">
                <a:solidFill>
                  <a:schemeClr val="tx2">
                    <a:lumMod val="75000"/>
                  </a:schemeClr>
                </a:solidFill>
                <a:latin typeface="Adobe Gothic Std B" pitchFamily="34" charset="-128"/>
                <a:ea typeface="Adobe Gothic Std B" pitchFamily="34" charset="-128"/>
              </a:rPr>
              <a:t/>
            </a:r>
            <a:br>
              <a:rPr lang="en-US" b="1" dirty="0" smtClean="0">
                <a:solidFill>
                  <a:schemeClr val="tx2">
                    <a:lumMod val="75000"/>
                  </a:schemeClr>
                </a:solidFill>
                <a:latin typeface="Adobe Gothic Std B" pitchFamily="34" charset="-128"/>
                <a:ea typeface="Adobe Gothic Std B" pitchFamily="34" charset="-128"/>
              </a:rPr>
            </a:br>
            <a:r>
              <a:rPr lang="en-US" b="1" dirty="0" smtClean="0">
                <a:solidFill>
                  <a:schemeClr val="tx2">
                    <a:lumMod val="75000"/>
                  </a:schemeClr>
                </a:solidFill>
                <a:latin typeface="Adobe Gothic Std B" pitchFamily="34" charset="-128"/>
                <a:ea typeface="Adobe Gothic Std B" pitchFamily="34" charset="-128"/>
              </a:rPr>
              <a:t/>
            </a:r>
            <a:br>
              <a:rPr lang="en-US" b="1" dirty="0" smtClean="0">
                <a:solidFill>
                  <a:schemeClr val="tx2">
                    <a:lumMod val="75000"/>
                  </a:schemeClr>
                </a:solidFill>
                <a:latin typeface="Adobe Gothic Std B" pitchFamily="34" charset="-128"/>
                <a:ea typeface="Adobe Gothic Std B" pitchFamily="34" charset="-128"/>
              </a:rPr>
            </a:br>
            <a:r>
              <a:rPr lang="en-US" sz="3100" b="1" dirty="0" smtClean="0">
                <a:solidFill>
                  <a:schemeClr val="tx2">
                    <a:lumMod val="75000"/>
                  </a:schemeClr>
                </a:solidFill>
                <a:latin typeface="Adobe Gothic Std B" pitchFamily="34" charset="-128"/>
                <a:ea typeface="Adobe Gothic Std B" pitchFamily="34" charset="-128"/>
              </a:rPr>
              <a:t>Solar Water Heater</a:t>
            </a:r>
            <a:r>
              <a:rPr lang="en-US" b="1" dirty="0" smtClean="0">
                <a:solidFill>
                  <a:schemeClr val="tx2">
                    <a:lumMod val="75000"/>
                  </a:schemeClr>
                </a:solidFill>
                <a:latin typeface="Adobe Gothic Std B" pitchFamily="34" charset="-128"/>
                <a:ea typeface="Adobe Gothic Std B" pitchFamily="34" charset="-128"/>
              </a:rPr>
              <a:t/>
            </a:r>
            <a:br>
              <a:rPr lang="en-US" b="1" dirty="0" smtClean="0">
                <a:solidFill>
                  <a:schemeClr val="tx2">
                    <a:lumMod val="75000"/>
                  </a:schemeClr>
                </a:solidFill>
                <a:latin typeface="Adobe Gothic Std B" pitchFamily="34" charset="-128"/>
                <a:ea typeface="Adobe Gothic Std B" pitchFamily="34" charset="-128"/>
              </a:rPr>
            </a:br>
            <a:r>
              <a:rPr lang="en-US" b="1" dirty="0">
                <a:solidFill>
                  <a:schemeClr val="tx2">
                    <a:lumMod val="75000"/>
                  </a:schemeClr>
                </a:solidFill>
                <a:latin typeface="Adobe Gothic Std B" pitchFamily="34" charset="-128"/>
                <a:ea typeface="Adobe Gothic Std B" pitchFamily="34" charset="-128"/>
              </a:rPr>
              <a:t/>
            </a:r>
            <a:br>
              <a:rPr lang="en-US" b="1" dirty="0">
                <a:solidFill>
                  <a:schemeClr val="tx2">
                    <a:lumMod val="75000"/>
                  </a:schemeClr>
                </a:solidFill>
                <a:latin typeface="Adobe Gothic Std B" pitchFamily="34" charset="-128"/>
                <a:ea typeface="Adobe Gothic Std B" pitchFamily="34" charset="-128"/>
              </a:rPr>
            </a:br>
            <a:r>
              <a:rPr lang="en-US" b="1" dirty="0" smtClean="0">
                <a:solidFill>
                  <a:schemeClr val="tx2">
                    <a:lumMod val="75000"/>
                  </a:schemeClr>
                </a:solidFill>
                <a:latin typeface="Adobe Gothic Std B" pitchFamily="34" charset="-128"/>
                <a:ea typeface="Adobe Gothic Std B" pitchFamily="34" charset="-128"/>
              </a:rPr>
              <a:t/>
            </a:r>
            <a:br>
              <a:rPr lang="en-US" b="1" dirty="0" smtClean="0">
                <a:solidFill>
                  <a:schemeClr val="tx2">
                    <a:lumMod val="75000"/>
                  </a:schemeClr>
                </a:solidFill>
                <a:latin typeface="Adobe Gothic Std B" pitchFamily="34" charset="-128"/>
                <a:ea typeface="Adobe Gothic Std B" pitchFamily="34" charset="-128"/>
              </a:rPr>
            </a:br>
            <a:endParaRPr lang="en-US" b="1" dirty="0">
              <a:solidFill>
                <a:schemeClr val="tx2">
                  <a:lumMod val="75000"/>
                </a:schemeClr>
              </a:solidFill>
              <a:latin typeface="Adobe Gothic Std B" pitchFamily="34" charset="-128"/>
              <a:ea typeface="Adobe Gothic Std B" pitchFamily="34" charset="-128"/>
            </a:endParaRPr>
          </a:p>
        </p:txBody>
      </p:sp>
      <p:pic>
        <p:nvPicPr>
          <p:cNvPr id="4" name="Picture 1" descr="letter head (2)"/>
          <p:cNvPicPr>
            <a:picLocks noGrp="1" noChangeAspect="1" noChangeArrowheads="1"/>
          </p:cNvPicPr>
          <p:nvPr>
            <p:ph idx="1"/>
          </p:nvPr>
        </p:nvPicPr>
        <p:blipFill>
          <a:blip r:embed="rId2" cstate="print"/>
          <a:srcRect/>
          <a:stretch>
            <a:fillRect/>
          </a:stretch>
        </p:blipFill>
        <p:spPr bwMode="auto">
          <a:xfrm>
            <a:off x="0" y="5786454"/>
            <a:ext cx="9144000" cy="926869"/>
          </a:xfrm>
          <a:prstGeom prst="rect">
            <a:avLst/>
          </a:prstGeom>
          <a:noFill/>
        </p:spPr>
      </p:pic>
      <p:pic>
        <p:nvPicPr>
          <p:cNvPr id="1026" name="Picture 2" descr="C:\Users\Samson\Desktop\jpg (9).jpg"/>
          <p:cNvPicPr>
            <a:picLocks noChangeAspect="1" noChangeArrowheads="1"/>
          </p:cNvPicPr>
          <p:nvPr/>
        </p:nvPicPr>
        <p:blipFill>
          <a:blip r:embed="rId3"/>
          <a:srcRect/>
          <a:stretch>
            <a:fillRect/>
          </a:stretch>
        </p:blipFill>
        <p:spPr bwMode="auto">
          <a:xfrm>
            <a:off x="214282" y="214290"/>
            <a:ext cx="1726382" cy="1101724"/>
          </a:xfrm>
          <a:prstGeom prst="rect">
            <a:avLst/>
          </a:prstGeom>
          <a:noFill/>
        </p:spPr>
      </p:pic>
      <p:sp>
        <p:nvSpPr>
          <p:cNvPr id="7" name="Rectangle 6"/>
          <p:cNvSpPr/>
          <p:nvPr/>
        </p:nvSpPr>
        <p:spPr>
          <a:xfrm>
            <a:off x="2143108" y="714356"/>
            <a:ext cx="6130525" cy="769441"/>
          </a:xfrm>
          <a:prstGeom prst="rect">
            <a:avLst/>
          </a:prstGeom>
          <a:noFill/>
        </p:spPr>
        <p:txBody>
          <a:bodyPr wrap="none" lIns="91440" tIns="45720" rIns="91440" bIns="45720">
            <a:spAutoFit/>
          </a:bodyPr>
          <a:lstStyle/>
          <a:p>
            <a:pPr algn="ctr"/>
            <a:r>
              <a:rPr lang="en-US" sz="4400" b="1" u="sng"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dobe Garamond Pro Bold" pitchFamily="18" charset="0"/>
                <a:ea typeface="Adobe Gothic Std B" pitchFamily="34" charset="-128"/>
              </a:rPr>
              <a:t>SAMSON Solar Products </a:t>
            </a:r>
            <a:endParaRPr lang="en-US" sz="4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dobe Garamond Pro Bold" pitchFamily="18" charset="0"/>
            </a:endParaRPr>
          </a:p>
        </p:txBody>
      </p:sp>
      <p:sp>
        <p:nvSpPr>
          <p:cNvPr id="10" name="Right Arrow 9"/>
          <p:cNvSpPr/>
          <p:nvPr/>
        </p:nvSpPr>
        <p:spPr>
          <a:xfrm>
            <a:off x="1214414" y="1857364"/>
            <a:ext cx="785818" cy="28575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itle 1"/>
          <p:cNvSpPr txBox="1">
            <a:spLocks/>
          </p:cNvSpPr>
          <p:nvPr/>
        </p:nvSpPr>
        <p:spPr>
          <a:xfrm>
            <a:off x="1295376" y="1652574"/>
            <a:ext cx="6872278" cy="714372"/>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r>
            <a:b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br>
            <a: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r>
            <a:b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br>
            <a:r>
              <a:rPr kumimoji="0" lang="en-US" sz="31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t>
            </a:r>
            <a: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r>
            <a:b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br>
            <a: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r>
            <a:b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br>
            <a: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t/>
            </a:r>
            <a:br>
              <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rPr>
            </a:br>
            <a:endParaRPr kumimoji="0" lang="en-US" sz="4400" b="1" i="0" u="none" strike="noStrike" kern="1200" cap="none" spc="0" normalizeH="0" baseline="0" noProof="0" dirty="0" smtClean="0">
              <a:ln>
                <a:noFill/>
              </a:ln>
              <a:solidFill>
                <a:schemeClr val="tx2">
                  <a:lumMod val="75000"/>
                </a:schemeClr>
              </a:solidFill>
              <a:effectLst/>
              <a:uLnTx/>
              <a:uFillTx/>
              <a:latin typeface="Adobe Gothic Std B" pitchFamily="34" charset="-128"/>
              <a:ea typeface="Adobe Gothic Std B" pitchFamily="34" charset="-128"/>
              <a:cs typeface="+mj-cs"/>
            </a:endParaRPr>
          </a:p>
        </p:txBody>
      </p:sp>
      <p:sp>
        <p:nvSpPr>
          <p:cNvPr id="16" name="Rectangle 15"/>
          <p:cNvSpPr/>
          <p:nvPr/>
        </p:nvSpPr>
        <p:spPr>
          <a:xfrm>
            <a:off x="2285984" y="2500306"/>
            <a:ext cx="2684480" cy="523220"/>
          </a:xfrm>
          <a:prstGeom prst="rect">
            <a:avLst/>
          </a:prstGeom>
        </p:spPr>
        <p:txBody>
          <a:bodyPr wrap="square">
            <a:spAutoFit/>
          </a:bodyPr>
          <a:lstStyle/>
          <a:p>
            <a:r>
              <a:rPr lang="en-US" sz="2800" b="1" dirty="0" smtClean="0">
                <a:solidFill>
                  <a:srgbClr val="1F497D">
                    <a:lumMod val="75000"/>
                  </a:srgbClr>
                </a:solidFill>
                <a:latin typeface="Adobe Gothic Std B" pitchFamily="34" charset="-128"/>
                <a:ea typeface="Adobe Gothic Std B" pitchFamily="34" charset="-128"/>
              </a:rPr>
              <a:t>Solar Rooftop </a:t>
            </a:r>
            <a:endParaRPr lang="en-US" sz="2800" dirty="0"/>
          </a:p>
        </p:txBody>
      </p:sp>
      <p:sp>
        <p:nvSpPr>
          <p:cNvPr id="17" name="Rectangle 16"/>
          <p:cNvSpPr/>
          <p:nvPr/>
        </p:nvSpPr>
        <p:spPr>
          <a:xfrm>
            <a:off x="2285984" y="3286124"/>
            <a:ext cx="5830442" cy="523220"/>
          </a:xfrm>
          <a:prstGeom prst="rect">
            <a:avLst/>
          </a:prstGeom>
        </p:spPr>
        <p:txBody>
          <a:bodyPr wrap="none">
            <a:spAutoFit/>
          </a:bodyPr>
          <a:lstStyle/>
          <a:p>
            <a:r>
              <a:rPr lang="en-US" sz="2800" b="1" dirty="0" smtClean="0">
                <a:solidFill>
                  <a:srgbClr val="1F497D">
                    <a:lumMod val="75000"/>
                  </a:srgbClr>
                </a:solidFill>
                <a:latin typeface="Adobe Gothic Std B" pitchFamily="34" charset="-128"/>
                <a:ea typeface="Adobe Gothic Std B" pitchFamily="34" charset="-128"/>
              </a:rPr>
              <a:t>Solar Off grid Inverters &amp; Batteries</a:t>
            </a:r>
            <a:endParaRPr lang="en-US" sz="2800" dirty="0"/>
          </a:p>
        </p:txBody>
      </p:sp>
      <p:sp>
        <p:nvSpPr>
          <p:cNvPr id="18" name="Rectangle 17"/>
          <p:cNvSpPr/>
          <p:nvPr/>
        </p:nvSpPr>
        <p:spPr>
          <a:xfrm>
            <a:off x="2285984" y="4071942"/>
            <a:ext cx="3714776" cy="523220"/>
          </a:xfrm>
          <a:prstGeom prst="rect">
            <a:avLst/>
          </a:prstGeom>
        </p:spPr>
        <p:txBody>
          <a:bodyPr wrap="square">
            <a:spAutoFit/>
          </a:bodyPr>
          <a:lstStyle/>
          <a:p>
            <a:r>
              <a:rPr lang="en-US" sz="2800" b="1" dirty="0" smtClean="0">
                <a:solidFill>
                  <a:srgbClr val="1F497D">
                    <a:lumMod val="75000"/>
                  </a:srgbClr>
                </a:solidFill>
                <a:latin typeface="Adobe Gothic Std B" pitchFamily="34" charset="-128"/>
                <a:ea typeface="Adobe Gothic Std B" pitchFamily="34" charset="-128"/>
              </a:rPr>
              <a:t>Solar Street Lights  </a:t>
            </a:r>
            <a:endParaRPr lang="en-US" sz="2800" dirty="0"/>
          </a:p>
        </p:txBody>
      </p:sp>
      <p:sp>
        <p:nvSpPr>
          <p:cNvPr id="19" name="Rectangle 18"/>
          <p:cNvSpPr/>
          <p:nvPr/>
        </p:nvSpPr>
        <p:spPr>
          <a:xfrm>
            <a:off x="2214546" y="4929198"/>
            <a:ext cx="4214842" cy="523220"/>
          </a:xfrm>
          <a:prstGeom prst="rect">
            <a:avLst/>
          </a:prstGeom>
        </p:spPr>
        <p:txBody>
          <a:bodyPr wrap="square">
            <a:spAutoFit/>
          </a:bodyPr>
          <a:lstStyle/>
          <a:p>
            <a:r>
              <a:rPr lang="en-US" sz="2800" b="1" dirty="0" smtClean="0">
                <a:solidFill>
                  <a:srgbClr val="1F497D">
                    <a:lumMod val="75000"/>
                  </a:srgbClr>
                </a:solidFill>
                <a:latin typeface="Adobe Gothic Std B" pitchFamily="34" charset="-128"/>
                <a:ea typeface="Adobe Gothic Std B" pitchFamily="34" charset="-128"/>
              </a:rPr>
              <a:t> Solar Water Pumps  </a:t>
            </a:r>
            <a:endParaRPr lang="en-US" sz="2800" dirty="0"/>
          </a:p>
        </p:txBody>
      </p:sp>
      <p:sp>
        <p:nvSpPr>
          <p:cNvPr id="20" name="Right Arrow 19"/>
          <p:cNvSpPr/>
          <p:nvPr/>
        </p:nvSpPr>
        <p:spPr>
          <a:xfrm>
            <a:off x="1214414" y="2571744"/>
            <a:ext cx="785818" cy="28575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ight Arrow 20"/>
          <p:cNvSpPr/>
          <p:nvPr/>
        </p:nvSpPr>
        <p:spPr>
          <a:xfrm>
            <a:off x="1214414" y="3357562"/>
            <a:ext cx="785818" cy="28575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ight Arrow 21"/>
          <p:cNvSpPr/>
          <p:nvPr/>
        </p:nvSpPr>
        <p:spPr>
          <a:xfrm>
            <a:off x="1214414" y="4143380"/>
            <a:ext cx="785818" cy="28575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Right Arrow 22"/>
          <p:cNvSpPr/>
          <p:nvPr/>
        </p:nvSpPr>
        <p:spPr>
          <a:xfrm>
            <a:off x="1214414" y="5000636"/>
            <a:ext cx="785818" cy="28575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64" y="642918"/>
            <a:ext cx="5429288" cy="785818"/>
          </a:xfrm>
        </p:spPr>
        <p:txBody>
          <a:bodyPr>
            <a:normAutofit/>
          </a:bodyPr>
          <a:lstStyle/>
          <a:p>
            <a:r>
              <a:rPr lang="en-US" sz="3200" u="sng" dirty="0" smtClean="0">
                <a:solidFill>
                  <a:schemeClr val="tx2">
                    <a:lumMod val="75000"/>
                  </a:schemeClr>
                </a:solidFill>
                <a:latin typeface="Adobe Gothic Std B" pitchFamily="34" charset="-128"/>
                <a:ea typeface="Adobe Gothic Std B" pitchFamily="34" charset="-128"/>
              </a:rPr>
              <a:t>SOLAR</a:t>
            </a:r>
            <a:r>
              <a:rPr lang="en-US" sz="3600" u="sng" dirty="0" smtClean="0">
                <a:solidFill>
                  <a:schemeClr val="tx2">
                    <a:lumMod val="75000"/>
                  </a:schemeClr>
                </a:solidFill>
                <a:latin typeface="Adobe Gothic Std B" pitchFamily="34" charset="-128"/>
                <a:ea typeface="Adobe Gothic Std B" pitchFamily="34" charset="-128"/>
              </a:rPr>
              <a:t> </a:t>
            </a:r>
            <a:r>
              <a:rPr lang="en-US" sz="3200" u="sng" dirty="0" smtClean="0">
                <a:solidFill>
                  <a:schemeClr val="tx2">
                    <a:lumMod val="75000"/>
                  </a:schemeClr>
                </a:solidFill>
                <a:latin typeface="Adobe Gothic Std B" pitchFamily="34" charset="-128"/>
                <a:ea typeface="Adobe Gothic Std B" pitchFamily="34" charset="-128"/>
              </a:rPr>
              <a:t>WATER HEATERS </a:t>
            </a:r>
            <a:endParaRPr lang="en-US" sz="3600" u="sng" dirty="0">
              <a:solidFill>
                <a:schemeClr val="tx2">
                  <a:lumMod val="75000"/>
                </a:schemeClr>
              </a:solidFill>
              <a:latin typeface="Adobe Gothic Std B" pitchFamily="34" charset="-128"/>
              <a:ea typeface="Adobe Gothic Std B" pitchFamily="34" charset="-128"/>
            </a:endParaRPr>
          </a:p>
        </p:txBody>
      </p:sp>
      <p:pic>
        <p:nvPicPr>
          <p:cNvPr id="4" name="Picture 2" descr="C:\Users\Samson\Desktop\jpg (9).jpg"/>
          <p:cNvPicPr>
            <a:picLocks noChangeAspect="1" noChangeArrowheads="1"/>
          </p:cNvPicPr>
          <p:nvPr/>
        </p:nvPicPr>
        <p:blipFill>
          <a:blip r:embed="rId2"/>
          <a:srcRect/>
          <a:stretch>
            <a:fillRect/>
          </a:stretch>
        </p:blipFill>
        <p:spPr bwMode="auto">
          <a:xfrm>
            <a:off x="214282" y="214290"/>
            <a:ext cx="1726382" cy="1101724"/>
          </a:xfrm>
          <a:prstGeom prst="rect">
            <a:avLst/>
          </a:prstGeom>
          <a:noFill/>
        </p:spPr>
      </p:pic>
      <p:pic>
        <p:nvPicPr>
          <p:cNvPr id="5" name="Picture 1" descr="letter head (2)"/>
          <p:cNvPicPr>
            <a:picLocks noChangeAspect="1" noChangeArrowheads="1"/>
          </p:cNvPicPr>
          <p:nvPr/>
        </p:nvPicPr>
        <p:blipFill>
          <a:blip r:embed="rId3" cstate="print"/>
          <a:srcRect/>
          <a:stretch>
            <a:fillRect/>
          </a:stretch>
        </p:blipFill>
        <p:spPr bwMode="auto">
          <a:xfrm>
            <a:off x="0" y="5786454"/>
            <a:ext cx="9144000" cy="926869"/>
          </a:xfrm>
          <a:prstGeom prst="rect">
            <a:avLst/>
          </a:prstGeom>
          <a:noFill/>
        </p:spPr>
      </p:pic>
      <p:pic>
        <p:nvPicPr>
          <p:cNvPr id="7" name="Picture 4" descr="C:\Users\Samson\Downloads\IMG_20240425_123051 (1).jpg"/>
          <p:cNvPicPr>
            <a:picLocks noChangeAspect="1" noChangeArrowheads="1"/>
          </p:cNvPicPr>
          <p:nvPr/>
        </p:nvPicPr>
        <p:blipFill>
          <a:blip r:embed="rId4" cstate="print"/>
          <a:srcRect/>
          <a:stretch>
            <a:fillRect/>
          </a:stretch>
        </p:blipFill>
        <p:spPr bwMode="auto">
          <a:xfrm>
            <a:off x="142844" y="1571612"/>
            <a:ext cx="2786082" cy="1741301"/>
          </a:xfrm>
          <a:prstGeom prst="rect">
            <a:avLst/>
          </a:prstGeom>
          <a:noFill/>
        </p:spPr>
      </p:pic>
      <p:sp>
        <p:nvSpPr>
          <p:cNvPr id="1027" name="Rectangle 3"/>
          <p:cNvSpPr>
            <a:spLocks noChangeArrowheads="1"/>
          </p:cNvSpPr>
          <p:nvPr/>
        </p:nvSpPr>
        <p:spPr bwMode="auto">
          <a:xfrm>
            <a:off x="3000364" y="1500174"/>
            <a:ext cx="585791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smtClean="0">
                <a:ln>
                  <a:noFill/>
                </a:ln>
                <a:solidFill>
                  <a:schemeClr val="accent6">
                    <a:lumMod val="75000"/>
                  </a:schemeClr>
                </a:solidFill>
                <a:effectLst/>
                <a:latin typeface="Arial" charset="0"/>
                <a:cs typeface="Arial" charset="0"/>
              </a:rPr>
              <a:t>BENEFITS</a:t>
            </a:r>
            <a:r>
              <a:rPr kumimoji="0" lang="en-US" sz="1800" b="0" i="0" u="none" strike="noStrike" cap="none" normalizeH="0" dirty="0" smtClean="0">
                <a:ln>
                  <a:noFill/>
                </a:ln>
                <a:solidFill>
                  <a:schemeClr val="tx1"/>
                </a:solidFill>
                <a:effectLst/>
                <a:latin typeface="Arial" charset="0"/>
                <a:cs typeface="Arial" charset="0"/>
              </a:rPr>
              <a:t> </a:t>
            </a:r>
          </a:p>
          <a:p>
            <a:pPr lvl="0" eaLnBrk="0" fontAlgn="base" hangingPunct="0">
              <a:spcBef>
                <a:spcPct val="0"/>
              </a:spcBef>
              <a:spcAft>
                <a:spcPct val="0"/>
              </a:spcAft>
              <a:buFontTx/>
              <a:buChar char="•"/>
            </a:pPr>
            <a:r>
              <a:rPr lang="en-US" b="1" dirty="0" smtClean="0">
                <a:latin typeface="Arial" charset="0"/>
                <a:cs typeface="Arial" charset="0"/>
              </a:rPr>
              <a:t> Cost Savings</a:t>
            </a:r>
            <a:endParaRPr lang="en-US" dirty="0" smtClean="0">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800" b="0" i="0" u="none" strike="noStrike" cap="none" normalizeH="0" baseline="0" dirty="0" smtClean="0">
                <a:ln>
                  <a:noFill/>
                </a:ln>
                <a:solidFill>
                  <a:schemeClr val="tx1"/>
                </a:solidFill>
                <a:effectLst/>
                <a:latin typeface="Arial" charset="0"/>
                <a:cs typeface="Arial" charset="0"/>
              </a:rPr>
              <a:t>    Reduces electricity or gas bills by using free solar energy for water heating.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solidFill>
                  <a:schemeClr val="tx1"/>
                </a:solidFill>
                <a:effectLst/>
                <a:latin typeface="Arial" charset="0"/>
                <a:cs typeface="Arial" charset="0"/>
              </a:rPr>
              <a:t> Environmental Impact</a:t>
            </a:r>
            <a:r>
              <a:rPr kumimoji="0" lang="en-US"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1800" b="0" i="0" u="none" strike="noStrike" cap="none" normalizeH="0" baseline="0" dirty="0" smtClean="0">
                <a:ln>
                  <a:noFill/>
                </a:ln>
                <a:solidFill>
                  <a:schemeClr val="tx1"/>
                </a:solidFill>
                <a:effectLst/>
                <a:latin typeface="Arial" charset="0"/>
                <a:cs typeface="Arial" charset="0"/>
              </a:rPr>
              <a:t>    Reduces greenhouse gas emissions and reliance on       non-renewable energy sources.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solidFill>
                  <a:schemeClr val="tx1"/>
                </a:solidFill>
                <a:effectLst/>
                <a:latin typeface="Arial" charset="0"/>
                <a:cs typeface="Arial" charset="0"/>
              </a:rPr>
              <a:t>Energy Independence</a:t>
            </a:r>
            <a:r>
              <a:rPr kumimoji="0" lang="en-US" sz="1800" b="0" i="0" u="none" strike="noStrike" cap="none" normalizeH="0" baseline="0" dirty="0" smtClean="0">
                <a:ln>
                  <a:noFill/>
                </a:ln>
                <a:solidFill>
                  <a:schemeClr val="tx1"/>
                </a:solidFill>
                <a:effectLst/>
                <a:latin typeface="Arial" charset="0"/>
                <a:cs typeface="Arial" charset="0"/>
              </a:rPr>
              <a:t>:</a:t>
            </a:r>
          </a:p>
          <a:p>
            <a:pPr eaLnBrk="0" fontAlgn="base" hangingPunct="0">
              <a:spcBef>
                <a:spcPct val="0"/>
              </a:spcBef>
              <a:spcAft>
                <a:spcPct val="0"/>
              </a:spcAft>
            </a:pPr>
            <a:r>
              <a:rPr kumimoji="0" lang="en-US" sz="1800" b="0" i="0" u="none" strike="noStrike" cap="none" normalizeH="0" baseline="0" dirty="0" smtClean="0">
                <a:ln>
                  <a:noFill/>
                </a:ln>
                <a:solidFill>
                  <a:schemeClr val="tx1"/>
                </a:solidFill>
                <a:effectLst/>
                <a:latin typeface="Arial" charset="0"/>
                <a:cs typeface="Arial" charset="0"/>
              </a:rPr>
              <a:t>     Deceases reliance on the grid and fossil fuels, which can be particularly beneficial in remote areas.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solidFill>
                  <a:schemeClr val="tx1"/>
                </a:solidFill>
                <a:effectLst/>
                <a:latin typeface="Arial" charset="0"/>
                <a:cs typeface="Arial" charset="0"/>
              </a:rPr>
              <a:t>Increased Property Value</a:t>
            </a:r>
            <a:r>
              <a:rPr kumimoji="0" lang="en-US"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1800" b="0" i="0" u="none" strike="noStrike" cap="none" normalizeH="0" baseline="0" dirty="0" smtClean="0">
                <a:ln>
                  <a:noFill/>
                </a:ln>
                <a:solidFill>
                  <a:schemeClr val="tx1"/>
                </a:solidFill>
                <a:effectLst/>
                <a:latin typeface="Arial" charset="0"/>
                <a:cs typeface="Arial" charset="0"/>
              </a:rPr>
              <a:t>      Solar water heaters can increase the value of your home and may qualify you for incentives and rebates.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
        <p:nvSpPr>
          <p:cNvPr id="1030" name="AutoShape 6" descr="Solar Water Heater In Dharwad | Sola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Solar Water Heater In Dharwad | Sola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3" name="Picture 9" descr="C:\Users\Samson\Desktop\Flat-plate-collector-Solar-water-heater.png"/>
          <p:cNvPicPr>
            <a:picLocks noChangeAspect="1" noChangeArrowheads="1"/>
          </p:cNvPicPr>
          <p:nvPr/>
        </p:nvPicPr>
        <p:blipFill>
          <a:blip r:embed="rId5"/>
          <a:srcRect/>
          <a:stretch>
            <a:fillRect/>
          </a:stretch>
        </p:blipFill>
        <p:spPr bwMode="auto">
          <a:xfrm>
            <a:off x="142844" y="3143248"/>
            <a:ext cx="2857520" cy="2928958"/>
          </a:xfrm>
          <a:prstGeom prst="rect">
            <a:avLst/>
          </a:prstGeom>
          <a:noFill/>
        </p:spPr>
      </p:pic>
      <p:pic>
        <p:nvPicPr>
          <p:cNvPr id="16" name="Picture 2" descr="C:\Users\Samson\Desktop\jpg (9).jpg"/>
          <p:cNvPicPr>
            <a:picLocks noChangeAspect="1" noChangeArrowheads="1"/>
          </p:cNvPicPr>
          <p:nvPr/>
        </p:nvPicPr>
        <p:blipFill>
          <a:blip r:embed="rId2"/>
          <a:srcRect/>
          <a:stretch>
            <a:fillRect/>
          </a:stretch>
        </p:blipFill>
        <p:spPr bwMode="auto">
          <a:xfrm rot="21356498">
            <a:off x="1419103" y="3729314"/>
            <a:ext cx="429226" cy="27028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714356"/>
            <a:ext cx="7286676" cy="928694"/>
          </a:xfrm>
        </p:spPr>
        <p:txBody>
          <a:bodyPr>
            <a:normAutofit/>
          </a:bodyPr>
          <a:lstStyle/>
          <a:p>
            <a:r>
              <a:rPr lang="en-US" sz="3000" b="1" dirty="0" smtClean="0">
                <a:solidFill>
                  <a:srgbClr val="1F497D">
                    <a:lumMod val="75000"/>
                  </a:srgbClr>
                </a:solidFill>
                <a:latin typeface="Adobe Gothic Std B" pitchFamily="34" charset="-128"/>
                <a:ea typeface="Adobe Gothic Std B" pitchFamily="34" charset="-128"/>
              </a:rPr>
              <a:t>    </a:t>
            </a:r>
            <a:r>
              <a:rPr lang="en-US" sz="3000" b="1" u="sng" dirty="0" smtClean="0">
                <a:solidFill>
                  <a:srgbClr val="1F497D">
                    <a:lumMod val="75000"/>
                  </a:srgbClr>
                </a:solidFill>
                <a:latin typeface="Adobe Gothic Std B" pitchFamily="34" charset="-128"/>
                <a:ea typeface="Adobe Gothic Std B" pitchFamily="34" charset="-128"/>
              </a:rPr>
              <a:t>Solar Rooftop (PM Surya Ghar Yojana) </a:t>
            </a:r>
            <a:endParaRPr lang="en-US" sz="3000" u="sng" dirty="0"/>
          </a:p>
        </p:txBody>
      </p:sp>
      <p:pic>
        <p:nvPicPr>
          <p:cNvPr id="4" name="Picture 1" descr="letter head (2)"/>
          <p:cNvPicPr>
            <a:picLocks noGrp="1" noChangeAspect="1" noChangeArrowheads="1"/>
          </p:cNvPicPr>
          <p:nvPr>
            <p:ph idx="1"/>
          </p:nvPr>
        </p:nvPicPr>
        <p:blipFill>
          <a:blip r:embed="rId3" cstate="print"/>
          <a:srcRect/>
          <a:stretch>
            <a:fillRect/>
          </a:stretch>
        </p:blipFill>
        <p:spPr bwMode="auto">
          <a:xfrm>
            <a:off x="0" y="5786453"/>
            <a:ext cx="9144000" cy="926869"/>
          </a:xfrm>
          <a:prstGeom prst="rect">
            <a:avLst/>
          </a:prstGeom>
          <a:noFill/>
        </p:spPr>
      </p:pic>
      <p:pic>
        <p:nvPicPr>
          <p:cNvPr id="5" name="Picture 2" descr="C:\Users\Samson\Desktop\jpg (9).jpg"/>
          <p:cNvPicPr>
            <a:picLocks noChangeAspect="1" noChangeArrowheads="1"/>
          </p:cNvPicPr>
          <p:nvPr/>
        </p:nvPicPr>
        <p:blipFill>
          <a:blip r:embed="rId4"/>
          <a:srcRect/>
          <a:stretch>
            <a:fillRect/>
          </a:stretch>
        </p:blipFill>
        <p:spPr bwMode="auto">
          <a:xfrm>
            <a:off x="214282" y="214290"/>
            <a:ext cx="1726382" cy="1101724"/>
          </a:xfrm>
          <a:prstGeom prst="rect">
            <a:avLst/>
          </a:prstGeom>
          <a:noFill/>
        </p:spPr>
      </p:pic>
      <p:pic>
        <p:nvPicPr>
          <p:cNvPr id="2055" name="Picture 7" descr="C:\Users\Samson\Downloads\aerial-view-private-house-with-solar-panels-roof.jpg"/>
          <p:cNvPicPr>
            <a:picLocks noChangeAspect="1" noChangeArrowheads="1"/>
          </p:cNvPicPr>
          <p:nvPr/>
        </p:nvPicPr>
        <p:blipFill>
          <a:blip r:embed="rId5" cstate="print"/>
          <a:srcRect/>
          <a:stretch>
            <a:fillRect/>
          </a:stretch>
        </p:blipFill>
        <p:spPr bwMode="auto">
          <a:xfrm>
            <a:off x="142845" y="1500174"/>
            <a:ext cx="3109778" cy="2071702"/>
          </a:xfrm>
          <a:prstGeom prst="rect">
            <a:avLst/>
          </a:prstGeom>
          <a:noFill/>
        </p:spPr>
      </p:pic>
      <p:sp>
        <p:nvSpPr>
          <p:cNvPr id="11" name="Rectangle 10"/>
          <p:cNvSpPr/>
          <p:nvPr/>
        </p:nvSpPr>
        <p:spPr>
          <a:xfrm>
            <a:off x="3286116" y="1500174"/>
            <a:ext cx="5572164" cy="4278095"/>
          </a:xfrm>
          <a:prstGeom prst="rect">
            <a:avLst/>
          </a:prstGeom>
        </p:spPr>
        <p:txBody>
          <a:bodyPr wrap="square">
            <a:spAutoFit/>
          </a:bodyPr>
          <a:lstStyle/>
          <a:p>
            <a:r>
              <a:rPr lang="en-US" sz="1600" dirty="0" smtClean="0"/>
              <a:t>Installing solar panels on a rooftop can offer numerous benefits, both environmental and economic. Here’s a comprehensive look at the advantages:</a:t>
            </a:r>
          </a:p>
          <a:p>
            <a:r>
              <a:rPr lang="en-US" sz="1600" b="1" dirty="0" smtClean="0"/>
              <a:t>1 Cost Savings</a:t>
            </a:r>
          </a:p>
          <a:p>
            <a:r>
              <a:rPr lang="en-US" sz="1600" b="1" dirty="0" smtClean="0"/>
              <a:t>2 Reduced Electricity Bills.</a:t>
            </a:r>
            <a:endParaRPr lang="en-US" sz="1600" dirty="0" smtClean="0"/>
          </a:p>
          <a:p>
            <a:r>
              <a:rPr lang="en-US" sz="1600" b="1" dirty="0" smtClean="0"/>
              <a:t>3 Long-Term Savings.</a:t>
            </a:r>
            <a:endParaRPr lang="en-US" sz="1600" dirty="0" smtClean="0"/>
          </a:p>
          <a:p>
            <a:r>
              <a:rPr lang="en-US" sz="1600" b="1" dirty="0" smtClean="0"/>
              <a:t>4 Environmental Impact.</a:t>
            </a:r>
          </a:p>
          <a:p>
            <a:r>
              <a:rPr lang="en-US" sz="1600" b="1" dirty="0" smtClean="0"/>
              <a:t>5 Reduced Carbon Footprint</a:t>
            </a:r>
            <a:r>
              <a:rPr lang="en-US" sz="1600" dirty="0" smtClean="0"/>
              <a:t>.</a:t>
            </a:r>
          </a:p>
          <a:p>
            <a:r>
              <a:rPr lang="en-US" sz="1600" b="1" dirty="0" smtClean="0"/>
              <a:t>6 Low Maintenance. </a:t>
            </a:r>
          </a:p>
          <a:p>
            <a:r>
              <a:rPr lang="en-US" sz="1600" b="1" dirty="0" smtClean="0"/>
              <a:t>7 Energy Efficiency and Technology.</a:t>
            </a:r>
          </a:p>
          <a:p>
            <a:r>
              <a:rPr lang="en-US" sz="1600" b="1" dirty="0" smtClean="0"/>
              <a:t>8 Contribution to Energy Transition.</a:t>
            </a:r>
          </a:p>
          <a:p>
            <a:r>
              <a:rPr lang="en-US" sz="1600" b="1" dirty="0" smtClean="0"/>
              <a:t>9 Roof Suitability.</a:t>
            </a:r>
            <a:endParaRPr lang="en-US" sz="1600" dirty="0" smtClean="0"/>
          </a:p>
          <a:p>
            <a:r>
              <a:rPr lang="en-US" sz="1600" b="1" dirty="0" smtClean="0"/>
              <a:t>10 Monthly Returns.</a:t>
            </a:r>
          </a:p>
          <a:p>
            <a:r>
              <a:rPr lang="en-US" sz="1600" dirty="0" smtClean="0"/>
              <a:t>Overall, the benefits of installing solar panels on your rooftop make it a compelling option for those looking to reduce energy costs, support sustainability, and contribute to a cleaner environment.</a:t>
            </a:r>
            <a:endParaRPr lang="en-US" sz="1600" b="1" dirty="0" smtClean="0"/>
          </a:p>
        </p:txBody>
      </p:sp>
      <p:pic>
        <p:nvPicPr>
          <p:cNvPr id="2058" name="Picture 10" descr="National Portal for Rooftop Solar - Ministry of New and Renewable Energy"/>
          <p:cNvPicPr>
            <a:picLocks noChangeAspect="1" noChangeArrowheads="1"/>
          </p:cNvPicPr>
          <p:nvPr/>
        </p:nvPicPr>
        <p:blipFill>
          <a:blip r:embed="rId6"/>
          <a:srcRect/>
          <a:stretch>
            <a:fillRect/>
          </a:stretch>
        </p:blipFill>
        <p:spPr bwMode="auto">
          <a:xfrm>
            <a:off x="142844" y="3643314"/>
            <a:ext cx="3130062" cy="2071702"/>
          </a:xfrm>
          <a:prstGeom prst="rect">
            <a:avLst/>
          </a:prstGeom>
          <a:noFill/>
        </p:spPr>
      </p:pic>
      <p:pic>
        <p:nvPicPr>
          <p:cNvPr id="2062" name="Picture 14" descr="5 Most Common Queries on Home Solar Rooftop System Answered"/>
          <p:cNvPicPr>
            <a:picLocks noChangeAspect="1" noChangeArrowheads="1"/>
          </p:cNvPicPr>
          <p:nvPr/>
        </p:nvPicPr>
        <p:blipFill>
          <a:blip r:embed="rId7"/>
          <a:srcRect/>
          <a:stretch>
            <a:fillRect/>
          </a:stretch>
        </p:blipFill>
        <p:spPr bwMode="auto">
          <a:xfrm>
            <a:off x="6514640" y="2214554"/>
            <a:ext cx="2486516" cy="228601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050" y="714356"/>
            <a:ext cx="5072098" cy="714380"/>
          </a:xfrm>
        </p:spPr>
        <p:txBody>
          <a:bodyPr>
            <a:noAutofit/>
          </a:bodyPr>
          <a:lstStyle/>
          <a:p>
            <a:r>
              <a:rPr lang="en-US" sz="3200" b="1" u="sng" dirty="0" smtClean="0">
                <a:solidFill>
                  <a:schemeClr val="tx2">
                    <a:lumMod val="50000"/>
                  </a:schemeClr>
                </a:solidFill>
              </a:rPr>
              <a:t>Monthly Returns and ROI  </a:t>
            </a:r>
            <a:endParaRPr lang="en-US" sz="3200" b="1" u="sng" dirty="0">
              <a:solidFill>
                <a:schemeClr val="tx2">
                  <a:lumMod val="50000"/>
                </a:schemeClr>
              </a:solidFill>
            </a:endParaRPr>
          </a:p>
        </p:txBody>
      </p:sp>
      <p:pic>
        <p:nvPicPr>
          <p:cNvPr id="4" name="Picture 2" descr="C:\Users\Samson\Desktop\jpg (9).jpg"/>
          <p:cNvPicPr>
            <a:picLocks noChangeAspect="1" noChangeArrowheads="1"/>
          </p:cNvPicPr>
          <p:nvPr/>
        </p:nvPicPr>
        <p:blipFill>
          <a:blip r:embed="rId3"/>
          <a:srcRect/>
          <a:stretch>
            <a:fillRect/>
          </a:stretch>
        </p:blipFill>
        <p:spPr bwMode="auto">
          <a:xfrm>
            <a:off x="214282" y="214290"/>
            <a:ext cx="1726382" cy="1101724"/>
          </a:xfrm>
          <a:prstGeom prst="rect">
            <a:avLst/>
          </a:prstGeom>
          <a:noFill/>
        </p:spPr>
      </p:pic>
      <p:pic>
        <p:nvPicPr>
          <p:cNvPr id="5" name="Picture 1" descr="letter head (2)"/>
          <p:cNvPicPr>
            <a:picLocks noChangeAspect="1" noChangeArrowheads="1"/>
          </p:cNvPicPr>
          <p:nvPr/>
        </p:nvPicPr>
        <p:blipFill>
          <a:blip r:embed="rId4" cstate="print"/>
          <a:srcRect/>
          <a:stretch>
            <a:fillRect/>
          </a:stretch>
        </p:blipFill>
        <p:spPr bwMode="auto">
          <a:xfrm>
            <a:off x="0" y="5786453"/>
            <a:ext cx="9144000" cy="926869"/>
          </a:xfrm>
          <a:prstGeom prst="rect">
            <a:avLst/>
          </a:prstGeom>
          <a:noFill/>
        </p:spPr>
      </p:pic>
      <p:pic>
        <p:nvPicPr>
          <p:cNvPr id="20483" name="Picture 3" descr="C:\Users\Samson\Downloads\Electricity Bill.jpg"/>
          <p:cNvPicPr>
            <a:picLocks noChangeAspect="1" noChangeArrowheads="1"/>
          </p:cNvPicPr>
          <p:nvPr/>
        </p:nvPicPr>
        <p:blipFill>
          <a:blip r:embed="rId5" cstate="print"/>
          <a:srcRect/>
          <a:stretch>
            <a:fillRect/>
          </a:stretch>
        </p:blipFill>
        <p:spPr bwMode="auto">
          <a:xfrm>
            <a:off x="357158" y="1428736"/>
            <a:ext cx="1714512" cy="4286280"/>
          </a:xfrm>
          <a:prstGeom prst="rect">
            <a:avLst/>
          </a:prstGeom>
          <a:noFill/>
        </p:spPr>
      </p:pic>
      <p:sp>
        <p:nvSpPr>
          <p:cNvPr id="12" name="Title 1"/>
          <p:cNvSpPr txBox="1">
            <a:spLocks/>
          </p:cNvSpPr>
          <p:nvPr/>
        </p:nvSpPr>
        <p:spPr>
          <a:xfrm>
            <a:off x="1500166" y="1714488"/>
            <a:ext cx="6000792"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    Electricity Bill – Rs 3500 X 12 =  Rs 42000/-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3" name="Title 1"/>
          <p:cNvSpPr txBox="1">
            <a:spLocks/>
          </p:cNvSpPr>
          <p:nvPr/>
        </p:nvSpPr>
        <p:spPr>
          <a:xfrm>
            <a:off x="2071670" y="1428736"/>
            <a:ext cx="5643602"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Sanction Load – 5KW Investment around 3 Lakh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4" name="Title 1"/>
          <p:cNvSpPr txBox="1">
            <a:spLocks/>
          </p:cNvSpPr>
          <p:nvPr/>
        </p:nvSpPr>
        <p:spPr>
          <a:xfrm>
            <a:off x="1928794" y="2000240"/>
            <a:ext cx="3857652"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Installed 5kw Solar Rooftop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5" name="Title 1"/>
          <p:cNvSpPr txBox="1">
            <a:spLocks/>
          </p:cNvSpPr>
          <p:nvPr/>
        </p:nvSpPr>
        <p:spPr>
          <a:xfrm>
            <a:off x="1571604" y="2285992"/>
            <a:ext cx="4714908"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   Per KW Generates 4 to 5 U/Day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6" name="Title 1"/>
          <p:cNvSpPr txBox="1">
            <a:spLocks/>
          </p:cNvSpPr>
          <p:nvPr/>
        </p:nvSpPr>
        <p:spPr>
          <a:xfrm>
            <a:off x="1785918" y="2571744"/>
            <a:ext cx="5500726"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    5KW X 4.5U  = 20/day X 30D = 675U/month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7" name="Title 1"/>
          <p:cNvSpPr txBox="1">
            <a:spLocks/>
          </p:cNvSpPr>
          <p:nvPr/>
        </p:nvSpPr>
        <p:spPr>
          <a:xfrm>
            <a:off x="1643042" y="2857496"/>
            <a:ext cx="3929090"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     Usage – 350 units/ month </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8" name="Title 1"/>
          <p:cNvSpPr txBox="1">
            <a:spLocks/>
          </p:cNvSpPr>
          <p:nvPr/>
        </p:nvSpPr>
        <p:spPr>
          <a:xfrm>
            <a:off x="1643042" y="3143248"/>
            <a:ext cx="5286412"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smtClean="0">
                <a:solidFill>
                  <a:schemeClr val="tx2">
                    <a:lumMod val="50000"/>
                  </a:schemeClr>
                </a:solidFill>
                <a:latin typeface="+mj-lt"/>
                <a:ea typeface="+mj-ea"/>
                <a:cs typeface="+mj-cs"/>
              </a:rPr>
              <a:t>  675u – 350 = 325u Export to HESCOM</a:t>
            </a:r>
            <a:endParaRPr kumimoji="0" lang="en-US" sz="20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9" name="Title 1"/>
          <p:cNvSpPr txBox="1">
            <a:spLocks/>
          </p:cNvSpPr>
          <p:nvPr/>
        </p:nvSpPr>
        <p:spPr>
          <a:xfrm>
            <a:off x="1785918" y="3429000"/>
            <a:ext cx="7143800" cy="4286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tx2">
                    <a:lumMod val="50000"/>
                  </a:schemeClr>
                </a:solidFill>
                <a:latin typeface="+mj-lt"/>
                <a:ea typeface="+mj-ea"/>
                <a:cs typeface="+mj-cs"/>
              </a:rPr>
              <a:t>       </a:t>
            </a:r>
            <a:r>
              <a:rPr lang="en-US" sz="2000" b="1" dirty="0" smtClean="0">
                <a:solidFill>
                  <a:schemeClr val="tx2">
                    <a:lumMod val="50000"/>
                  </a:schemeClr>
                </a:solidFill>
                <a:latin typeface="+mj-lt"/>
                <a:ea typeface="+mj-ea"/>
                <a:cs typeface="+mj-cs"/>
              </a:rPr>
              <a:t>325u X</a:t>
            </a:r>
            <a:r>
              <a:rPr lang="en-US" sz="2400" b="1" dirty="0" smtClean="0">
                <a:solidFill>
                  <a:schemeClr val="tx2">
                    <a:lumMod val="50000"/>
                  </a:schemeClr>
                </a:solidFill>
                <a:latin typeface="+mj-lt"/>
                <a:ea typeface="+mj-ea"/>
                <a:cs typeface="+mj-cs"/>
              </a:rPr>
              <a:t> </a:t>
            </a:r>
            <a:r>
              <a:rPr lang="en-US" sz="2000" b="1" dirty="0" smtClean="0">
                <a:solidFill>
                  <a:schemeClr val="tx2">
                    <a:lumMod val="50000"/>
                  </a:schemeClr>
                </a:solidFill>
                <a:latin typeface="+mj-lt"/>
                <a:ea typeface="+mj-ea"/>
                <a:cs typeface="+mj-cs"/>
              </a:rPr>
              <a:t>3.79ps = 1231/- it will deposit to your savings Account </a:t>
            </a:r>
            <a:endParaRPr kumimoji="0" lang="en-US" sz="24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20" name="Title 1"/>
          <p:cNvSpPr txBox="1">
            <a:spLocks/>
          </p:cNvSpPr>
          <p:nvPr/>
        </p:nvSpPr>
        <p:spPr>
          <a:xfrm>
            <a:off x="1857356" y="4143380"/>
            <a:ext cx="7215238" cy="9286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600" b="1" dirty="0" smtClean="0">
                <a:solidFill>
                  <a:schemeClr val="tx2">
                    <a:lumMod val="50000"/>
                  </a:schemeClr>
                </a:solidFill>
                <a:latin typeface="+mj-lt"/>
                <a:ea typeface="+mj-ea"/>
                <a:cs typeface="+mj-cs"/>
              </a:rPr>
              <a:t>ROI will be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600" b="1" dirty="0" smtClean="0">
                <a:solidFill>
                  <a:schemeClr val="tx2">
                    <a:lumMod val="50000"/>
                  </a:schemeClr>
                </a:solidFill>
                <a:latin typeface="+mj-lt"/>
                <a:ea typeface="+mj-ea"/>
                <a:cs typeface="+mj-cs"/>
              </a:rPr>
              <a:t>Rs 42000 X 5.5Y = 2,31,000+79,200 = 3,10,200/- </a:t>
            </a:r>
            <a:endParaRPr kumimoji="0" lang="en-US" sz="2600"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21" name="Title 1"/>
          <p:cNvSpPr txBox="1">
            <a:spLocks/>
          </p:cNvSpPr>
          <p:nvPr/>
        </p:nvSpPr>
        <p:spPr>
          <a:xfrm>
            <a:off x="214282" y="5072074"/>
            <a:ext cx="2000232" cy="14287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smtClean="0">
                <a:solidFill>
                  <a:schemeClr val="tx2">
                    <a:lumMod val="50000"/>
                  </a:schemeClr>
                </a:solidFill>
                <a:latin typeface="+mj-lt"/>
                <a:ea typeface="+mj-ea"/>
                <a:cs typeface="+mj-cs"/>
              </a:rPr>
              <a:t>ELECTRICITY BILL</a:t>
            </a:r>
            <a:endParaRPr kumimoji="0" lang="en-US" b="1"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mson\Desktop\jpg (9).jpg"/>
          <p:cNvPicPr>
            <a:picLocks noChangeAspect="1" noChangeArrowheads="1"/>
          </p:cNvPicPr>
          <p:nvPr/>
        </p:nvPicPr>
        <p:blipFill>
          <a:blip r:embed="rId2"/>
          <a:srcRect/>
          <a:stretch>
            <a:fillRect/>
          </a:stretch>
        </p:blipFill>
        <p:spPr bwMode="auto">
          <a:xfrm>
            <a:off x="214282" y="214290"/>
            <a:ext cx="1726382" cy="1101724"/>
          </a:xfrm>
          <a:prstGeom prst="rect">
            <a:avLst/>
          </a:prstGeom>
          <a:noFill/>
        </p:spPr>
      </p:pic>
      <p:pic>
        <p:nvPicPr>
          <p:cNvPr id="5" name="Picture 1" descr="letter head (2)"/>
          <p:cNvPicPr>
            <a:picLocks noChangeAspect="1" noChangeArrowheads="1"/>
          </p:cNvPicPr>
          <p:nvPr/>
        </p:nvPicPr>
        <p:blipFill>
          <a:blip r:embed="rId3" cstate="print"/>
          <a:srcRect/>
          <a:stretch>
            <a:fillRect/>
          </a:stretch>
        </p:blipFill>
        <p:spPr bwMode="auto">
          <a:xfrm>
            <a:off x="0" y="5786453"/>
            <a:ext cx="9144000" cy="926869"/>
          </a:xfrm>
          <a:prstGeom prst="rect">
            <a:avLst/>
          </a:prstGeom>
          <a:noFill/>
        </p:spPr>
      </p:pic>
      <p:sp>
        <p:nvSpPr>
          <p:cNvPr id="7" name="Title 6"/>
          <p:cNvSpPr>
            <a:spLocks noGrp="1"/>
          </p:cNvSpPr>
          <p:nvPr>
            <p:ph type="title"/>
          </p:nvPr>
        </p:nvSpPr>
        <p:spPr>
          <a:xfrm>
            <a:off x="1928794" y="857232"/>
            <a:ext cx="6615130" cy="523220"/>
          </a:xfrm>
          <a:prstGeom prst="rect">
            <a:avLst/>
          </a:prstGeom>
        </p:spPr>
        <p:txBody>
          <a:bodyPr wrap="square">
            <a:spAutoFit/>
          </a:bodyPr>
          <a:lstStyle/>
          <a:p>
            <a:r>
              <a:rPr lang="en-US" sz="2800" b="1" u="sng" dirty="0" smtClean="0">
                <a:solidFill>
                  <a:srgbClr val="1F497D">
                    <a:lumMod val="75000"/>
                  </a:srgbClr>
                </a:solidFill>
                <a:latin typeface="Adobe Gothic Std B" pitchFamily="34" charset="-128"/>
                <a:ea typeface="Adobe Gothic Std B" pitchFamily="34" charset="-128"/>
              </a:rPr>
              <a:t>Solar Off Grid Inverters &amp; Batteries</a:t>
            </a:r>
            <a:endParaRPr lang="en-US" sz="2800" u="sng" dirty="0"/>
          </a:p>
        </p:txBody>
      </p:sp>
      <p:pic>
        <p:nvPicPr>
          <p:cNvPr id="21506" name="Picture 2" descr="C:\Users\Samson\Desktop\10KW-OFF-GRID-SOLAR-SYSTEM-mid.png"/>
          <p:cNvPicPr>
            <a:picLocks noGrp="1" noChangeAspect="1" noChangeArrowheads="1"/>
          </p:cNvPicPr>
          <p:nvPr>
            <p:ph idx="1"/>
          </p:nvPr>
        </p:nvPicPr>
        <p:blipFill>
          <a:blip r:embed="rId4"/>
          <a:srcRect/>
          <a:stretch>
            <a:fillRect/>
          </a:stretch>
        </p:blipFill>
        <p:spPr bwMode="auto">
          <a:xfrm>
            <a:off x="0" y="1571612"/>
            <a:ext cx="3521757" cy="3471874"/>
          </a:xfrm>
          <a:prstGeom prst="rect">
            <a:avLst/>
          </a:prstGeom>
          <a:noFill/>
        </p:spPr>
      </p:pic>
      <p:sp>
        <p:nvSpPr>
          <p:cNvPr id="9" name="Rectangle 8"/>
          <p:cNvSpPr/>
          <p:nvPr/>
        </p:nvSpPr>
        <p:spPr>
          <a:xfrm>
            <a:off x="2428844" y="1571613"/>
            <a:ext cx="6715156" cy="1077218"/>
          </a:xfrm>
          <a:prstGeom prst="rect">
            <a:avLst/>
          </a:prstGeom>
        </p:spPr>
        <p:txBody>
          <a:bodyPr wrap="square">
            <a:spAutoFit/>
          </a:bodyPr>
          <a:lstStyle/>
          <a:p>
            <a:r>
              <a:rPr lang="en-US" sz="1400" dirty="0" smtClean="0"/>
              <a:t>            </a:t>
            </a:r>
            <a:r>
              <a:rPr lang="en-US" sz="1600" dirty="0" smtClean="0"/>
              <a:t>An off-grid solar system consists of solar panels, an off-grid inverter, and batteries. It is designed to function independently of the public electricity grid. Here’s a detailed look at the benefits of using off-grid inverters and batteries in such a system:</a:t>
            </a:r>
            <a:endParaRPr lang="en-US" sz="1400" dirty="0"/>
          </a:p>
        </p:txBody>
      </p:sp>
      <p:sp>
        <p:nvSpPr>
          <p:cNvPr id="10" name="Rectangle 9"/>
          <p:cNvSpPr/>
          <p:nvPr/>
        </p:nvSpPr>
        <p:spPr>
          <a:xfrm>
            <a:off x="4357686" y="2643182"/>
            <a:ext cx="3286148" cy="646331"/>
          </a:xfrm>
          <a:prstGeom prst="rect">
            <a:avLst/>
          </a:prstGeom>
        </p:spPr>
        <p:txBody>
          <a:bodyPr wrap="square">
            <a:spAutoFit/>
          </a:bodyPr>
          <a:lstStyle/>
          <a:p>
            <a:r>
              <a:rPr lang="en-US" b="1" dirty="0" smtClean="0"/>
              <a:t>Benefits of Off-Grid Inverters</a:t>
            </a:r>
          </a:p>
          <a:p>
            <a:endParaRPr lang="en-US" dirty="0"/>
          </a:p>
        </p:txBody>
      </p:sp>
      <p:sp>
        <p:nvSpPr>
          <p:cNvPr id="21507" name="Rectangle 3"/>
          <p:cNvSpPr>
            <a:spLocks noChangeArrowheads="1"/>
          </p:cNvSpPr>
          <p:nvPr/>
        </p:nvSpPr>
        <p:spPr bwMode="auto">
          <a:xfrm>
            <a:off x="3571868" y="3143248"/>
            <a:ext cx="371477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Independence from the Grid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Self-Sufficiency.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Energy Management.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Power Conversion: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Efficiency</a:t>
            </a:r>
            <a:r>
              <a:rPr lang="en-US" sz="1600" dirty="0" smtClean="0">
                <a:latin typeface="Arial" charset="0"/>
                <a:cs typeface="Arial" charset="0"/>
              </a:rPr>
              <a:t>.</a:t>
            </a:r>
            <a:endParaRPr kumimoji="0" lang="en-US" sz="160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Advanced Features.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Integrated Controllers</a:t>
            </a:r>
            <a:r>
              <a:rPr lang="en-US" sz="1600" dirty="0" smtClean="0">
                <a:latin typeface="Arial" charset="0"/>
                <a:cs typeface="Arial" charset="0"/>
              </a:rPr>
              <a:t>.</a:t>
            </a:r>
            <a:endParaRPr kumimoji="0" lang="en-US" sz="160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Monitoring and Control</a:t>
            </a:r>
            <a:r>
              <a:rPr lang="en-US" sz="1600" dirty="0" smtClean="0">
                <a:latin typeface="Arial" charset="0"/>
                <a:cs typeface="Arial" charset="0"/>
              </a:rPr>
              <a:t>.</a:t>
            </a:r>
            <a:endParaRPr kumimoji="0" lang="en-US" sz="160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Customization.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solidFill>
                  <a:schemeClr val="tx1"/>
                </a:solidFill>
                <a:effectLst/>
                <a:latin typeface="Arial" charset="0"/>
                <a:cs typeface="Arial" charset="0"/>
              </a:rPr>
              <a:t>Hybrid Capabilities.</a:t>
            </a:r>
            <a:endParaRPr kumimoji="0" lang="en-US" sz="3200" i="0" u="none" strike="noStrike" cap="none" normalizeH="0" baseline="0" dirty="0" smtClean="0">
              <a:ln>
                <a:noFill/>
              </a:ln>
              <a:solidFill>
                <a:schemeClr val="tx1"/>
              </a:solidFill>
              <a:effectLst/>
              <a:latin typeface="Arial" charset="0"/>
              <a:cs typeface="Arial" charset="0"/>
            </a:endParaRPr>
          </a:p>
        </p:txBody>
      </p:sp>
      <p:pic>
        <p:nvPicPr>
          <p:cNvPr id="21509" name="Picture 5" descr="Off Grid Solar Power Systems | Solar Panel for Home UPNEDA"/>
          <p:cNvPicPr>
            <a:picLocks noChangeAspect="1" noChangeArrowheads="1"/>
          </p:cNvPicPr>
          <p:nvPr/>
        </p:nvPicPr>
        <p:blipFill>
          <a:blip r:embed="rId5"/>
          <a:srcRect/>
          <a:stretch>
            <a:fillRect/>
          </a:stretch>
        </p:blipFill>
        <p:spPr bwMode="auto">
          <a:xfrm>
            <a:off x="6929454" y="3357562"/>
            <a:ext cx="2071702" cy="176315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28860" y="857232"/>
            <a:ext cx="4357718" cy="523220"/>
          </a:xfrm>
          <a:prstGeom prst="rect">
            <a:avLst/>
          </a:prstGeom>
        </p:spPr>
        <p:txBody>
          <a:bodyPr wrap="square">
            <a:spAutoFit/>
          </a:bodyPr>
          <a:lstStyle/>
          <a:p>
            <a:r>
              <a:rPr lang="en-US" sz="2800" b="1" u="sng" dirty="0" smtClean="0">
                <a:solidFill>
                  <a:srgbClr val="1F497D">
                    <a:lumMod val="75000"/>
                  </a:srgbClr>
                </a:solidFill>
                <a:latin typeface="Adobe Gothic Std B" pitchFamily="34" charset="-128"/>
                <a:ea typeface="Adobe Gothic Std B" pitchFamily="34" charset="-128"/>
              </a:rPr>
              <a:t>Solar Street Lights  </a:t>
            </a:r>
            <a:endParaRPr lang="en-US" sz="2800" u="sng" dirty="0"/>
          </a:p>
        </p:txBody>
      </p:sp>
      <p:pic>
        <p:nvPicPr>
          <p:cNvPr id="5" name="Picture 2" descr="C:\Users\Samson\Desktop\jpg (9).jpg"/>
          <p:cNvPicPr>
            <a:picLocks noChangeAspect="1" noChangeArrowheads="1"/>
          </p:cNvPicPr>
          <p:nvPr/>
        </p:nvPicPr>
        <p:blipFill>
          <a:blip r:embed="rId2"/>
          <a:srcRect/>
          <a:stretch>
            <a:fillRect/>
          </a:stretch>
        </p:blipFill>
        <p:spPr bwMode="auto">
          <a:xfrm>
            <a:off x="214282" y="214290"/>
            <a:ext cx="1726382" cy="1101724"/>
          </a:xfrm>
          <a:prstGeom prst="rect">
            <a:avLst/>
          </a:prstGeom>
          <a:noFill/>
        </p:spPr>
      </p:pic>
      <p:pic>
        <p:nvPicPr>
          <p:cNvPr id="6" name="Picture 1" descr="letter head (2)"/>
          <p:cNvPicPr>
            <a:picLocks noGrp="1" noChangeAspect="1" noChangeArrowheads="1"/>
          </p:cNvPicPr>
          <p:nvPr>
            <p:ph idx="1"/>
          </p:nvPr>
        </p:nvPicPr>
        <p:blipFill>
          <a:blip r:embed="rId3" cstate="print"/>
          <a:srcRect/>
          <a:stretch>
            <a:fillRect/>
          </a:stretch>
        </p:blipFill>
        <p:spPr bwMode="auto">
          <a:xfrm>
            <a:off x="0" y="5786454"/>
            <a:ext cx="9144000" cy="928694"/>
          </a:xfrm>
          <a:prstGeom prst="rect">
            <a:avLst/>
          </a:prstGeom>
          <a:noFill/>
        </p:spPr>
      </p:pic>
      <p:pic>
        <p:nvPicPr>
          <p:cNvPr id="23554" name="Picture 2" descr="C:\Users\Samson\Desktop\images.jpeg"/>
          <p:cNvPicPr>
            <a:picLocks noChangeAspect="1" noChangeArrowheads="1"/>
          </p:cNvPicPr>
          <p:nvPr/>
        </p:nvPicPr>
        <p:blipFill>
          <a:blip r:embed="rId4"/>
          <a:srcRect/>
          <a:stretch>
            <a:fillRect/>
          </a:stretch>
        </p:blipFill>
        <p:spPr bwMode="auto">
          <a:xfrm>
            <a:off x="357158" y="1857364"/>
            <a:ext cx="2857500" cy="1600200"/>
          </a:xfrm>
          <a:prstGeom prst="rect">
            <a:avLst/>
          </a:prstGeom>
          <a:noFill/>
        </p:spPr>
      </p:pic>
      <p:pic>
        <p:nvPicPr>
          <p:cNvPr id="23558" name="Picture 6" descr="C:\Users\Samson\Desktop\images (1).jpeg"/>
          <p:cNvPicPr>
            <a:picLocks noChangeAspect="1" noChangeArrowheads="1"/>
          </p:cNvPicPr>
          <p:nvPr/>
        </p:nvPicPr>
        <p:blipFill>
          <a:blip r:embed="rId5"/>
          <a:srcRect/>
          <a:stretch>
            <a:fillRect/>
          </a:stretch>
        </p:blipFill>
        <p:spPr bwMode="auto">
          <a:xfrm>
            <a:off x="357158" y="3643314"/>
            <a:ext cx="2865592" cy="1785950"/>
          </a:xfrm>
          <a:prstGeom prst="rect">
            <a:avLst/>
          </a:prstGeom>
          <a:noFill/>
        </p:spPr>
      </p:pic>
      <p:sp>
        <p:nvSpPr>
          <p:cNvPr id="12" name="Rectangle 11"/>
          <p:cNvSpPr/>
          <p:nvPr/>
        </p:nvSpPr>
        <p:spPr>
          <a:xfrm>
            <a:off x="3286116" y="2571744"/>
            <a:ext cx="5715040" cy="3139321"/>
          </a:xfrm>
          <a:prstGeom prst="rect">
            <a:avLst/>
          </a:prstGeom>
        </p:spPr>
        <p:txBody>
          <a:bodyPr wrap="square">
            <a:spAutoFit/>
          </a:bodyPr>
          <a:lstStyle/>
          <a:p>
            <a:r>
              <a:rPr lang="en-US" sz="1200" b="1" dirty="0" smtClean="0"/>
              <a:t>                                                      Types of Solar Street Lights</a:t>
            </a:r>
          </a:p>
          <a:p>
            <a:r>
              <a:rPr lang="en-US" sz="1200" b="1" dirty="0" smtClean="0"/>
              <a:t>Integrated Solar Street Lights</a:t>
            </a:r>
          </a:p>
          <a:p>
            <a:r>
              <a:rPr lang="en-US" sz="1200" b="1" dirty="0" smtClean="0"/>
              <a:t>       All-in-One Design</a:t>
            </a:r>
            <a:r>
              <a:rPr lang="en-US" sz="1200" dirty="0" smtClean="0"/>
              <a:t>: Combines solar panels, LED lights, and batteries into a single unit. This design is compact and easy to install.</a:t>
            </a:r>
          </a:p>
          <a:p>
            <a:r>
              <a:rPr lang="en-US" sz="1200" b="1" dirty="0" smtClean="0"/>
              <a:t>Separate Components</a:t>
            </a:r>
          </a:p>
          <a:p>
            <a:r>
              <a:rPr lang="en-US" sz="1200" b="1" dirty="0" smtClean="0"/>
              <a:t>       Modular Design</a:t>
            </a:r>
            <a:r>
              <a:rPr lang="en-US" sz="1200" dirty="0" smtClean="0"/>
              <a:t>: Features separate solar panels, LED lights, and batteries. This allows for more flexibility in installation and maintenance.</a:t>
            </a:r>
          </a:p>
          <a:p>
            <a:r>
              <a:rPr lang="en-US" sz="1200" b="1" dirty="0" smtClean="0"/>
              <a:t>Smart Solar Street Lights</a:t>
            </a:r>
          </a:p>
          <a:p>
            <a:r>
              <a:rPr lang="en-US" sz="1200" b="1" dirty="0" smtClean="0"/>
              <a:t>        Advanced Features</a:t>
            </a:r>
            <a:r>
              <a:rPr lang="en-US" sz="1200" dirty="0" smtClean="0"/>
              <a:t>: Includes smart technology such as adaptive lighting, remote monitoring, and sensors for motion detection.</a:t>
            </a:r>
          </a:p>
          <a:p>
            <a:r>
              <a:rPr lang="en-US" sz="1200" dirty="0" smtClean="0"/>
              <a:t>In summary, solar street lights offer numerous benefits, including energy efficiency, environmental sustainability, and low operating costs. They are particularly well-suited for areas with abundant sunlight and can enhance safety and security while reducing the dependency on the electrical grid. When considering solar street lights, it's important to evaluate factors such as initial cost, local sunlight availability, and system maintenance to ensure the best fit for your needs</a:t>
            </a:r>
            <a:r>
              <a:rPr lang="en-US" dirty="0" smtClean="0"/>
              <a:t>.</a:t>
            </a:r>
            <a:endParaRPr lang="en-US" dirty="0"/>
          </a:p>
        </p:txBody>
      </p:sp>
      <p:sp>
        <p:nvSpPr>
          <p:cNvPr id="13" name="Rectangle 12"/>
          <p:cNvSpPr/>
          <p:nvPr/>
        </p:nvSpPr>
        <p:spPr>
          <a:xfrm>
            <a:off x="3143240" y="1500174"/>
            <a:ext cx="6000760" cy="1092607"/>
          </a:xfrm>
          <a:prstGeom prst="rect">
            <a:avLst/>
          </a:prstGeom>
        </p:spPr>
        <p:txBody>
          <a:bodyPr wrap="square">
            <a:spAutoFit/>
          </a:bodyPr>
          <a:lstStyle/>
          <a:p>
            <a:r>
              <a:rPr lang="en-US" sz="1300" dirty="0" smtClean="0"/>
              <a:t>           Solar street lights are an innovative and sustainable solution for outdoor lighting,    commonly used for street and pathway illumination. They harness solar energy to power LED lights, making them an environmentally friendly and cost-effective choice. Here’s a comprehensive overview of solar street lights, including their features, benefits, and considerations</a:t>
            </a:r>
            <a:endParaRPr lang="en-US" sz="13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mson\Desktop\jpg (9).jpg"/>
          <p:cNvPicPr>
            <a:picLocks noChangeAspect="1" noChangeArrowheads="1"/>
          </p:cNvPicPr>
          <p:nvPr/>
        </p:nvPicPr>
        <p:blipFill>
          <a:blip r:embed="rId2"/>
          <a:srcRect/>
          <a:stretch>
            <a:fillRect/>
          </a:stretch>
        </p:blipFill>
        <p:spPr bwMode="auto">
          <a:xfrm>
            <a:off x="214282" y="214290"/>
            <a:ext cx="1726382" cy="1101724"/>
          </a:xfrm>
          <a:prstGeom prst="rect">
            <a:avLst/>
          </a:prstGeom>
          <a:noFill/>
        </p:spPr>
      </p:pic>
      <p:pic>
        <p:nvPicPr>
          <p:cNvPr id="5" name="Picture 1" descr="letter head (2)"/>
          <p:cNvPicPr>
            <a:picLocks noGrp="1" noChangeAspect="1" noChangeArrowheads="1"/>
          </p:cNvPicPr>
          <p:nvPr>
            <p:ph idx="1"/>
          </p:nvPr>
        </p:nvPicPr>
        <p:blipFill>
          <a:blip r:embed="rId3" cstate="print"/>
          <a:srcRect/>
          <a:stretch>
            <a:fillRect/>
          </a:stretch>
        </p:blipFill>
        <p:spPr bwMode="auto">
          <a:xfrm>
            <a:off x="0" y="5786454"/>
            <a:ext cx="9144000" cy="928670"/>
          </a:xfrm>
          <a:prstGeom prst="rect">
            <a:avLst/>
          </a:prstGeom>
          <a:noFill/>
        </p:spPr>
      </p:pic>
      <p:sp>
        <p:nvSpPr>
          <p:cNvPr id="6" name="Title 5"/>
          <p:cNvSpPr>
            <a:spLocks noGrp="1"/>
          </p:cNvSpPr>
          <p:nvPr>
            <p:ph type="title"/>
          </p:nvPr>
        </p:nvSpPr>
        <p:spPr>
          <a:xfrm>
            <a:off x="2000232" y="928670"/>
            <a:ext cx="6000750" cy="523220"/>
          </a:xfrm>
          <a:prstGeom prst="rect">
            <a:avLst/>
          </a:prstGeom>
        </p:spPr>
        <p:txBody>
          <a:bodyPr wrap="square">
            <a:spAutoFit/>
          </a:bodyPr>
          <a:lstStyle/>
          <a:p>
            <a:r>
              <a:rPr lang="en-US" sz="2800" b="1" dirty="0" smtClean="0">
                <a:solidFill>
                  <a:srgbClr val="1F497D">
                    <a:lumMod val="75000"/>
                  </a:srgbClr>
                </a:solidFill>
                <a:latin typeface="Adobe Gothic Std B" pitchFamily="34" charset="-128"/>
                <a:ea typeface="Adobe Gothic Std B" pitchFamily="34" charset="-128"/>
              </a:rPr>
              <a:t> </a:t>
            </a:r>
            <a:r>
              <a:rPr lang="en-US" sz="2800" b="1" u="sng" dirty="0" smtClean="0">
                <a:solidFill>
                  <a:srgbClr val="1F497D">
                    <a:lumMod val="75000"/>
                  </a:srgbClr>
                </a:solidFill>
                <a:latin typeface="Adobe Gothic Std B" pitchFamily="34" charset="-128"/>
                <a:ea typeface="Adobe Gothic Std B" pitchFamily="34" charset="-128"/>
              </a:rPr>
              <a:t>Solar Water Pumps  </a:t>
            </a:r>
            <a:endParaRPr lang="en-US" sz="2800" u="sng" dirty="0"/>
          </a:p>
        </p:txBody>
      </p:sp>
      <p:pic>
        <p:nvPicPr>
          <p:cNvPr id="24578" name="Picture 2" descr="C:\Users\Samson\Desktop\7868164.png"/>
          <p:cNvPicPr>
            <a:picLocks noChangeAspect="1" noChangeArrowheads="1"/>
          </p:cNvPicPr>
          <p:nvPr/>
        </p:nvPicPr>
        <p:blipFill>
          <a:blip r:embed="rId4"/>
          <a:srcRect/>
          <a:stretch>
            <a:fillRect/>
          </a:stretch>
        </p:blipFill>
        <p:spPr bwMode="auto">
          <a:xfrm>
            <a:off x="214283" y="3857628"/>
            <a:ext cx="3071834" cy="1785950"/>
          </a:xfrm>
          <a:prstGeom prst="rect">
            <a:avLst/>
          </a:prstGeom>
          <a:noFill/>
        </p:spPr>
      </p:pic>
      <p:pic>
        <p:nvPicPr>
          <p:cNvPr id="24580" name="Picture 4" descr="C:\Users\Samson\Downloads\IMG-20240814-WA0083.jpg"/>
          <p:cNvPicPr>
            <a:picLocks noChangeAspect="1" noChangeArrowheads="1"/>
          </p:cNvPicPr>
          <p:nvPr/>
        </p:nvPicPr>
        <p:blipFill>
          <a:blip r:embed="rId5" cstate="print"/>
          <a:srcRect/>
          <a:stretch>
            <a:fillRect/>
          </a:stretch>
        </p:blipFill>
        <p:spPr bwMode="auto">
          <a:xfrm>
            <a:off x="214282" y="1500174"/>
            <a:ext cx="3071834" cy="2286000"/>
          </a:xfrm>
          <a:prstGeom prst="rect">
            <a:avLst/>
          </a:prstGeom>
          <a:noFill/>
        </p:spPr>
      </p:pic>
      <p:sp>
        <p:nvSpPr>
          <p:cNvPr id="10" name="Rectangle 9"/>
          <p:cNvSpPr/>
          <p:nvPr/>
        </p:nvSpPr>
        <p:spPr>
          <a:xfrm>
            <a:off x="3286116" y="1571612"/>
            <a:ext cx="5643602" cy="830997"/>
          </a:xfrm>
          <a:prstGeom prst="rect">
            <a:avLst/>
          </a:prstGeom>
        </p:spPr>
        <p:txBody>
          <a:bodyPr wrap="square">
            <a:spAutoFit/>
          </a:bodyPr>
          <a:lstStyle/>
          <a:p>
            <a:r>
              <a:rPr lang="en-US" sz="1200" dirty="0" smtClean="0"/>
              <a:t>           Solar water pumps are a sustainable and efficient solution for moving water using solar energy. They are particularly useful for applications in agriculture, rural areas, and remote locations where access to grid power is limited or unavailable. Here’s an overview of solar water pumps, including their features, benefits, and considerations:</a:t>
            </a:r>
            <a:endParaRPr lang="en-US" sz="1200" dirty="0"/>
          </a:p>
        </p:txBody>
      </p:sp>
      <p:sp>
        <p:nvSpPr>
          <p:cNvPr id="12" name="Rectangle 11"/>
          <p:cNvSpPr/>
          <p:nvPr/>
        </p:nvSpPr>
        <p:spPr>
          <a:xfrm>
            <a:off x="3500430" y="2428868"/>
            <a:ext cx="5214974" cy="3493264"/>
          </a:xfrm>
          <a:prstGeom prst="rect">
            <a:avLst/>
          </a:prstGeom>
        </p:spPr>
        <p:txBody>
          <a:bodyPr wrap="square">
            <a:spAutoFit/>
          </a:bodyPr>
          <a:lstStyle/>
          <a:p>
            <a:pPr algn="ctr"/>
            <a:r>
              <a:rPr lang="en-US" sz="1200" b="1" dirty="0" smtClean="0"/>
              <a:t>Benefits of Solar Water Pumps</a:t>
            </a:r>
          </a:p>
          <a:p>
            <a:r>
              <a:rPr lang="en-US" sz="1100" b="1" dirty="0" smtClean="0"/>
              <a:t>Energy Independence Renewable Energy</a:t>
            </a:r>
            <a:r>
              <a:rPr lang="en-US" sz="1100" dirty="0" smtClean="0"/>
              <a:t>: Solar water pumps use renewable solar energy, reducing reliance on fossil fuels and decreasing energy costs.</a:t>
            </a:r>
          </a:p>
          <a:p>
            <a:r>
              <a:rPr lang="en-US" sz="1100" b="1" dirty="0" smtClean="0"/>
              <a:t>Grid Independence</a:t>
            </a:r>
            <a:r>
              <a:rPr lang="en-US" sz="1100" dirty="0" smtClean="0"/>
              <a:t>: Ideal for remote areas without access to the electrical grid, ensuring a consistent water supply.</a:t>
            </a:r>
          </a:p>
          <a:p>
            <a:r>
              <a:rPr lang="en-US" sz="1100" b="1" dirty="0" smtClean="0"/>
              <a:t>Cost Savings Low Operating Costs</a:t>
            </a:r>
            <a:r>
              <a:rPr lang="en-US" sz="1100" dirty="0" smtClean="0"/>
              <a:t>: After the initial investment, the cost of operating solar water pumps is minimal, as they do not require fuel or electricity from the grid. </a:t>
            </a:r>
            <a:r>
              <a:rPr lang="en-US" sz="1100" b="1" dirty="0" smtClean="0"/>
              <a:t>Reduced Maintenance</a:t>
            </a:r>
            <a:r>
              <a:rPr lang="en-US" sz="1100" dirty="0" smtClean="0"/>
              <a:t>: Solar pumps have fewer moving parts compared to diesel or gas-powered pumps, leading to lower maintenance costs.</a:t>
            </a:r>
          </a:p>
          <a:p>
            <a:r>
              <a:rPr lang="en-US" sz="1100" b="1" dirty="0" smtClean="0"/>
              <a:t>Environmental Impact Reduced Carbon Footprint</a:t>
            </a:r>
            <a:r>
              <a:rPr lang="en-US" sz="1100" dirty="0" smtClean="0"/>
              <a:t>: Using solar energy reduces greenhouse gas emissions, contributing to a cleaner environment.</a:t>
            </a:r>
          </a:p>
          <a:p>
            <a:r>
              <a:rPr lang="en-US" sz="1100" b="1" dirty="0" smtClean="0"/>
              <a:t>Reliable Operation Autonomous Functioning</a:t>
            </a:r>
            <a:r>
              <a:rPr lang="en-US" sz="1100" dirty="0" smtClean="0"/>
              <a:t>: Solar water pumps operate independently, ensuring a reliable water supply in areas where grid power is unstable or unavailable.</a:t>
            </a:r>
          </a:p>
          <a:p>
            <a:r>
              <a:rPr lang="en-US" sz="1100" b="1" dirty="0" smtClean="0"/>
              <a:t>Automatic Operation</a:t>
            </a:r>
            <a:r>
              <a:rPr lang="en-US" sz="1100" dirty="0" smtClean="0"/>
              <a:t>: Many systems include automatic controls that adjust the pump operation based on solar intensity and water levels.</a:t>
            </a:r>
          </a:p>
          <a:p>
            <a:r>
              <a:rPr lang="en-US" sz="1100" b="1" dirty="0" smtClean="0"/>
              <a:t>Flexibility and Versatility Variety of Applications</a:t>
            </a:r>
            <a:r>
              <a:rPr lang="en-US" sz="1100" dirty="0" smtClean="0"/>
              <a:t>: Suitable for various applications including irrigation, livestock watering, and domestic water supply. </a:t>
            </a:r>
          </a:p>
          <a:p>
            <a:r>
              <a:rPr lang="en-US" sz="1100" b="1" dirty="0" smtClean="0"/>
              <a:t>Scalability</a:t>
            </a:r>
            <a:r>
              <a:rPr lang="en-US" sz="1100" dirty="0" smtClean="0"/>
              <a:t>: Systems can be scaled to meet different water needs by adjusting the size of the solar array or pump.</a:t>
            </a:r>
            <a:endParaRPr lang="en-US" sz="11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908</Words>
  <Application>Microsoft Office PowerPoint</Application>
  <PresentationFormat>On-screen Show (4:3)</PresentationFormat>
  <Paragraphs>83</Paragraphs>
  <Slides>10</Slides>
  <Notes>3</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   Solar Water Heater   </vt:lpstr>
      <vt:lpstr>SOLAR WATER HEATERS </vt:lpstr>
      <vt:lpstr>    Solar Rooftop (PM Surya Ghar Yojana) </vt:lpstr>
      <vt:lpstr>Monthly Returns and ROI  </vt:lpstr>
      <vt:lpstr>Solar Off Grid Inverters &amp; Batteries</vt:lpstr>
      <vt:lpstr>Solar Street Lights  </vt:lpstr>
      <vt:lpstr> Solar Water Pumps  </vt:lpstr>
      <vt:lpstr>Contact us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38</cp:revision>
  <dcterms:created xsi:type="dcterms:W3CDTF">2024-08-17T05:04:20Z</dcterms:created>
  <dcterms:modified xsi:type="dcterms:W3CDTF">2024-08-17T08:31:27Z</dcterms:modified>
</cp:coreProperties>
</file>